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5"/>
  </p:notesMasterIdLst>
  <p:handoutMasterIdLst>
    <p:handoutMasterId r:id="rId16"/>
  </p:handoutMasterIdLst>
  <p:sldIdLst>
    <p:sldId id="305" r:id="rId2"/>
    <p:sldId id="465" r:id="rId3"/>
    <p:sldId id="466" r:id="rId4"/>
    <p:sldId id="467" r:id="rId5"/>
    <p:sldId id="452" r:id="rId6"/>
    <p:sldId id="451" r:id="rId7"/>
    <p:sldId id="461" r:id="rId8"/>
    <p:sldId id="455" r:id="rId9"/>
    <p:sldId id="459" r:id="rId10"/>
    <p:sldId id="450" r:id="rId11"/>
    <p:sldId id="453" r:id="rId12"/>
    <p:sldId id="462" r:id="rId13"/>
    <p:sldId id="457" r:id="rId14"/>
  </p:sldIdLst>
  <p:sldSz cx="9144000" cy="6858000" type="screen4x3"/>
  <p:notesSz cx="11820525" cy="8296275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Times New Roman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864">
          <p15:clr>
            <a:srgbClr val="A4A3A4"/>
          </p15:clr>
        </p15:guide>
        <p15:guide id="2" pos="36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600"/>
    <a:srgbClr val="FFEB6B"/>
    <a:srgbClr val="FFCC66"/>
    <a:srgbClr val="FFFF99"/>
    <a:srgbClr val="135192"/>
    <a:srgbClr val="0042D1"/>
    <a:srgbClr val="FFFFFF"/>
    <a:srgbClr val="A50109"/>
    <a:srgbClr val="FFD8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265" autoAdjust="0"/>
    <p:restoredTop sz="91818" autoAdjust="0"/>
  </p:normalViewPr>
  <p:slideViewPr>
    <p:cSldViewPr>
      <p:cViewPr varScale="1">
        <p:scale>
          <a:sx n="115" d="100"/>
          <a:sy n="115" d="100"/>
        </p:scale>
        <p:origin x="192" y="472"/>
      </p:cViewPr>
      <p:guideLst>
        <p:guide orient="horz" pos="864"/>
        <p:guide pos="364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121275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t" anchorCtr="0" compatLnSpc="1">
            <a:prstTxWarp prst="textNoShape">
              <a:avLst/>
            </a:prstTxWarp>
          </a:bodyPr>
          <a:lstStyle>
            <a:lvl1pPr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6699250" y="0"/>
            <a:ext cx="5121275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t" anchorCtr="0" compatLnSpc="1">
            <a:prstTxWarp prst="textNoShape">
              <a:avLst/>
            </a:prstTxWarp>
          </a:bodyPr>
          <a:lstStyle>
            <a:lvl1pPr algn="r"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229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7881938"/>
            <a:ext cx="51212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b" anchorCtr="0" compatLnSpc="1">
            <a:prstTxWarp prst="textNoShape">
              <a:avLst/>
            </a:prstTxWarp>
          </a:bodyPr>
          <a:lstStyle>
            <a:lvl1pPr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1229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6699250" y="7881938"/>
            <a:ext cx="51212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b" anchorCtr="0" compatLnSpc="1">
            <a:prstTxWarp prst="textNoShape">
              <a:avLst/>
            </a:prstTxWarp>
          </a:bodyPr>
          <a:lstStyle>
            <a:lvl1pPr algn="r" defTabSz="1149350">
              <a:defRPr sz="1600"/>
            </a:lvl1pPr>
          </a:lstStyle>
          <a:p>
            <a:pPr>
              <a:defRPr/>
            </a:pPr>
            <a:fld id="{3F1BFB3E-A7B4-BC49-9CA2-F3D3041D9696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19326613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pn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5121275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t" anchorCtr="0" compatLnSpc="1">
            <a:prstTxWarp prst="textNoShape">
              <a:avLst/>
            </a:prstTxWarp>
          </a:bodyPr>
          <a:lstStyle>
            <a:lvl1pPr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48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6699250" y="0"/>
            <a:ext cx="5121275" cy="41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t" anchorCtr="0" compatLnSpc="1">
            <a:prstTxWarp prst="textNoShape">
              <a:avLst/>
            </a:prstTxWarp>
          </a:bodyPr>
          <a:lstStyle>
            <a:lvl1pPr algn="r"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36988" y="622300"/>
            <a:ext cx="4148137" cy="31115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576388" y="3940175"/>
            <a:ext cx="8667750" cy="3733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noProof="0"/>
              <a:t>Click to edit Master text styles</a:t>
            </a:r>
          </a:p>
          <a:p>
            <a:pPr lvl="1"/>
            <a:r>
              <a:rPr lang="en-AU" noProof="0"/>
              <a:t>Second level</a:t>
            </a:r>
          </a:p>
          <a:p>
            <a:pPr lvl="2"/>
            <a:r>
              <a:rPr lang="en-AU" noProof="0"/>
              <a:t>Third level</a:t>
            </a:r>
          </a:p>
          <a:p>
            <a:pPr lvl="3"/>
            <a:r>
              <a:rPr lang="en-AU" noProof="0"/>
              <a:t>Fourth level</a:t>
            </a:r>
          </a:p>
          <a:p>
            <a:pPr lvl="4"/>
            <a:r>
              <a:rPr lang="en-AU" noProof="0"/>
              <a:t>Fifth level</a:t>
            </a:r>
          </a:p>
        </p:txBody>
      </p:sp>
      <p:sp>
        <p:nvSpPr>
          <p:cNvPr id="348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7881938"/>
            <a:ext cx="51212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b" anchorCtr="0" compatLnSpc="1">
            <a:prstTxWarp prst="textNoShape">
              <a:avLst/>
            </a:prstTxWarp>
          </a:bodyPr>
          <a:lstStyle>
            <a:lvl1pPr defTabSz="1149350">
              <a:defRPr sz="1600">
                <a:ea typeface="+mn-ea"/>
                <a:cs typeface="+mn-cs"/>
              </a:defRPr>
            </a:lvl1pPr>
          </a:lstStyle>
          <a:p>
            <a:pPr>
              <a:defRPr/>
            </a:pPr>
            <a:endParaRPr lang="en-AU"/>
          </a:p>
        </p:txBody>
      </p:sp>
      <p:sp>
        <p:nvSpPr>
          <p:cNvPr id="348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6699250" y="7881938"/>
            <a:ext cx="5121275" cy="4143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14949" tIns="57475" rIns="114949" bIns="57475" numCol="1" anchor="b" anchorCtr="0" compatLnSpc="1">
            <a:prstTxWarp prst="textNoShape">
              <a:avLst/>
            </a:prstTxWarp>
          </a:bodyPr>
          <a:lstStyle>
            <a:lvl1pPr algn="r" defTabSz="1149350">
              <a:defRPr sz="1600"/>
            </a:lvl1pPr>
          </a:lstStyle>
          <a:p>
            <a:pPr>
              <a:defRPr/>
            </a:pPr>
            <a:fld id="{B0BB43F8-657B-9044-BF43-D643B8A724FD}" type="slidenum">
              <a:rPr lang="en-AU"/>
              <a:pPr>
                <a:defRPr/>
              </a:pPr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8218246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ＭＳ Ｐゴシック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11493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  <a:lvl2pPr marL="742950" indent="-285750" defTabSz="11493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2pPr>
            <a:lvl3pPr marL="1143000" indent="-228600" defTabSz="11493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3pPr>
            <a:lvl4pPr marL="1600200" indent="-228600" defTabSz="11493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4pPr>
            <a:lvl5pPr marL="2057400" indent="-228600" defTabSz="1149350" eaLnBrk="0" hangingPunct="0"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5pPr>
            <a:lvl6pPr marL="25146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6pPr>
            <a:lvl7pPr marL="29718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7pPr>
            <a:lvl8pPr marL="34290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8pPr>
            <a:lvl9pPr marL="3886200" indent="-228600" defTabSz="114935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charset="0"/>
                <a:ea typeface="ＭＳ Ｐゴシック" charset="0"/>
              </a:defRPr>
            </a:lvl9pPr>
          </a:lstStyle>
          <a:p>
            <a:pPr eaLnBrk="1" hangingPunct="1"/>
            <a:fld id="{E1699D97-F023-B74E-A0AA-05BDBF456D94}" type="slidenum">
              <a:rPr lang="en-AU" sz="1600"/>
              <a:pPr eaLnBrk="1" hangingPunct="1"/>
              <a:t>1</a:t>
            </a:fld>
            <a:endParaRPr lang="en-AU" sz="1600"/>
          </a:p>
        </p:txBody>
      </p:sp>
      <p:sp>
        <p:nvSpPr>
          <p:cNvPr id="51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dirty="0"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B43F8-657B-9044-BF43-D643B8A724FD}" type="slidenum">
              <a:rPr lang="en-AU" smtClean="0"/>
              <a:pPr>
                <a:defRPr/>
              </a:pPr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507140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B43F8-657B-9044-BF43-D643B8A724FD}" type="slidenum">
              <a:rPr lang="en-AU" smtClean="0"/>
              <a:pPr>
                <a:defRPr/>
              </a:pPr>
              <a:t>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823304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BB43F8-657B-9044-BF43-D643B8A724FD}" type="slidenum">
              <a:rPr lang="en-AU" smtClean="0"/>
              <a:pPr>
                <a:defRPr/>
              </a:pPr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91213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0080" y="4941169"/>
            <a:ext cx="7772400" cy="720080"/>
          </a:xfrm>
        </p:spPr>
        <p:txBody>
          <a:bodyPr>
            <a:normAutofit/>
          </a:bodyPr>
          <a:lstStyle>
            <a:lvl1pPr algn="r">
              <a:defRPr sz="3400">
                <a:solidFill>
                  <a:srgbClr val="0060A8"/>
                </a:solidFill>
                <a:latin typeface="Georgia" pitchFamily="18" charset="0"/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88232" y="4534272"/>
            <a:ext cx="6400800" cy="406896"/>
          </a:xfrm>
        </p:spPr>
        <p:txBody>
          <a:bodyPr>
            <a:normAutofit/>
          </a:bodyPr>
          <a:lstStyle>
            <a:lvl1pPr marL="0" indent="0" algn="r">
              <a:buNone/>
              <a:defRPr sz="1600">
                <a:solidFill>
                  <a:srgbClr val="808285"/>
                </a:solidFill>
                <a:latin typeface="Georgia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AU"/>
              <a:t>Click to edit Master subtitle style</a:t>
            </a:r>
            <a:endParaRPr lang="en-AU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© University of Adelaide 2014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7" name="Straight Connector 6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© University of Adelaide 2014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7" name="Straight Connector 6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ampus-backgroun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853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r">
              <a:defRPr sz="4000" b="0" cap="none" baseline="0">
                <a:solidFill>
                  <a:schemeClr val="bg1"/>
                </a:solidFill>
              </a:defRPr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pic>
        <p:nvPicPr>
          <p:cNvPr id="9" name="Picture 8" descr="UoA_logo_vert_cmyk_midbg.png"/>
          <p:cNvPicPr/>
          <p:nvPr/>
        </p:nvPicPr>
        <p:blipFill>
          <a:blip r:embed="rId3" cstate="screen"/>
          <a:stretch>
            <a:fillRect/>
          </a:stretch>
        </p:blipFill>
        <p:spPr>
          <a:xfrm>
            <a:off x="310772" y="318199"/>
            <a:ext cx="1107584" cy="82127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12776"/>
            <a:ext cx="4038600" cy="47133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12776"/>
            <a:ext cx="4038600" cy="4713387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© University of Adelaide 2014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© University of Adelaide 2014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10" name="Straight Connector 9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© University of Adelaide 2014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6" name="Straight Connector 5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© University of Adelaide 2014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5" name="Straight Connector 4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© University of Adelaide 2014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cxnSp>
        <p:nvCxnSpPr>
          <p:cNvPr id="8" name="Straight Connector 7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448251"/>
            <a:ext cx="2133600" cy="365125"/>
          </a:xfrm>
          <a:prstGeom prst="rect">
            <a:avLst/>
          </a:prstGeom>
        </p:spPr>
        <p:txBody>
          <a:bodyPr/>
          <a:lstStyle/>
          <a:p>
            <a:fld id="{7E8AFECB-488C-4862-A863-69DB259C81CD}" type="slidenum">
              <a:rPr lang="en-AU" smtClean="0"/>
              <a:t>‹#›</a:t>
            </a:fld>
            <a:endParaRPr lang="en-AU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67544" y="6448251"/>
            <a:ext cx="2895600" cy="365125"/>
          </a:xfrm>
          <a:prstGeom prst="rect">
            <a:avLst/>
          </a:prstGeom>
        </p:spPr>
        <p:txBody>
          <a:bodyPr/>
          <a:lstStyle/>
          <a:p>
            <a:r>
              <a:rPr lang="en-AU" dirty="0"/>
              <a:t>© University of Adelaide 2014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467544" y="6453336"/>
            <a:ext cx="8280920" cy="0"/>
          </a:xfrm>
          <a:prstGeom prst="line">
            <a:avLst/>
          </a:prstGeom>
          <a:ln>
            <a:solidFill>
              <a:srgbClr val="8082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AU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412776"/>
            <a:ext cx="8229600" cy="4713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AU"/>
              <a:t>Click to edit Master text styles</a:t>
            </a:r>
          </a:p>
          <a:p>
            <a:pPr lvl="1"/>
            <a:r>
              <a:rPr lang="en-AU"/>
              <a:t>Second level</a:t>
            </a:r>
          </a:p>
          <a:p>
            <a:pPr lvl="2"/>
            <a:r>
              <a:rPr lang="en-AU"/>
              <a:t>Third level</a:t>
            </a:r>
          </a:p>
          <a:p>
            <a:pPr lvl="3"/>
            <a:r>
              <a:rPr lang="en-AU"/>
              <a:t>Fourth level</a:t>
            </a:r>
          </a:p>
          <a:p>
            <a:pPr lvl="4"/>
            <a:r>
              <a:rPr lang="en-AU"/>
              <a:t>Fifth level</a:t>
            </a:r>
            <a:endParaRPr lang="en-A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0060A8"/>
          </a:solidFill>
          <a:latin typeface="Georgia" pitchFamily="18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Georgia" pitchFamily="18" charset="0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Georgia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Georgia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600" kern="1200">
          <a:solidFill>
            <a:schemeClr val="tx1"/>
          </a:solidFill>
          <a:latin typeface="Georgia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600" kern="1200">
          <a:solidFill>
            <a:schemeClr val="tx1"/>
          </a:solidFill>
          <a:latin typeface="Georgia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myuni.adelaide.edu.au/courses/64872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stanford.edu/2021/02/23/four-causes-zoom-fatigue-solutions/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cs.adelaide.edu.au/~markus/teaching/ZoomGuideForInteractiveSessions.pdf" TargetMode="External"/><Relationship Id="rId2" Type="http://schemas.openxmlformats.org/officeDocument/2006/relationships/hyperlink" Target="https://adelaide.zoom.us/j/3233027487?pwd=ZWhseGxvYisrYVVGMFlXMVIzaFFEdz09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14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13.jpeg"/><Relationship Id="rId9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csrankings.org/#/index?vision&amp;world" TargetMode="External"/><Relationship Id="rId2" Type="http://schemas.openxmlformats.org/officeDocument/2006/relationships/hyperlink" Target="http://www.shanghairanking.com/Shanghairanking-Subject-Rankings/computer-science-engineering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adelaide.edu.au/research-services/era-publications/excellence-in-research-for-australia-era#era-201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68" y="0"/>
            <a:ext cx="9144000" cy="6858000"/>
          </a:xfrm>
          <a:prstGeom prst="rect">
            <a:avLst/>
          </a:prstGeom>
        </p:spPr>
      </p:pic>
      <p:sp>
        <p:nvSpPr>
          <p:cNvPr id="76802" name="Rectangle 2"/>
          <p:cNvSpPr>
            <a:spLocks noGrp="1" noChangeArrowheads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ctr" eaLnBrk="1" hangingPunct="1"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Course: Search-Based Software Engineering</a:t>
            </a:r>
          </a:p>
        </p:txBody>
      </p:sp>
      <p:sp>
        <p:nvSpPr>
          <p:cNvPr id="4098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pPr eaLnBrk="1" hangingPunct="1"/>
            <a:r>
              <a:rPr lang="en-US" dirty="0">
                <a:latin typeface="Arial Narrow" charset="0"/>
                <a:ea typeface="ＭＳ Ｐゴシック" charset="0"/>
                <a:cs typeface="ＭＳ Ｐゴシック" charset="0"/>
              </a:rPr>
              <a:t>General Information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Main Staff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240069" y="4835433"/>
            <a:ext cx="226696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000" dirty="0"/>
              <a:t>Markus</a:t>
            </a:r>
            <a:br>
              <a:rPr lang="en-AU" sz="2000" dirty="0"/>
            </a:br>
            <a:r>
              <a:rPr lang="en-AU" sz="2000" dirty="0"/>
              <a:t>(course coordinator)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736200" y="4835433"/>
            <a:ext cx="160492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AU" sz="2000" dirty="0"/>
              <a:t>Viet Anh Do</a:t>
            </a:r>
          </a:p>
          <a:p>
            <a:pPr algn="ctr"/>
            <a:r>
              <a:rPr lang="en-AU" sz="2000" dirty="0"/>
              <a:t>(assignments)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EABE86-E619-2B4A-B7F2-79B54932BE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1681077"/>
            <a:ext cx="2083825" cy="3141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9A99455-67E0-8B4A-82B9-8EE1BD345E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088" y="1681077"/>
            <a:ext cx="2349152" cy="3141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06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AU" dirty="0"/>
              <a:t>Course </a:t>
            </a:r>
            <a:br>
              <a:rPr lang="en-AU" dirty="0"/>
            </a:br>
            <a:r>
              <a:rPr lang="en-AU" dirty="0"/>
              <a:t>Website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852936"/>
            <a:ext cx="2530624" cy="3273227"/>
          </a:xfrm>
        </p:spPr>
        <p:txBody>
          <a:bodyPr/>
          <a:lstStyle/>
          <a:p>
            <a:pPr marL="0" indent="0">
              <a:buNone/>
            </a:pPr>
            <a:r>
              <a:rPr lang="en-AU" dirty="0">
                <a:hlinkClick r:id="rId2"/>
              </a:rPr>
              <a:t>https://myuni.adelaide.edu.au/courses/64872</a:t>
            </a:r>
            <a:r>
              <a:rPr lang="en-AU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A8E4971-7554-BA46-B71A-79B58702E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912" y="0"/>
            <a:ext cx="529562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9266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0AD1E-870D-2747-A87D-CFB7111F6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Zoom fatigue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0E5BF0-F051-9947-AB8B-A983DA126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457200" indent="-457200">
              <a:buAutoNum type="arabicParenR"/>
            </a:pPr>
            <a:r>
              <a:rPr lang="en-AU" dirty="0"/>
              <a:t>Excessive amounts of close-up eye contact is highly intense. </a:t>
            </a:r>
            <a:r>
              <a:rPr lang="en-AU" dirty="0">
                <a:sym typeface="Wingdings" pitchFamily="2" charset="2"/>
              </a:rPr>
              <a:t> </a:t>
            </a:r>
            <a:r>
              <a:rPr lang="en-AU" i="1" dirty="0">
                <a:solidFill>
                  <a:schemeClr val="accent1"/>
                </a:solidFill>
                <a:sym typeface="Wingdings" pitchFamily="2" charset="2"/>
              </a:rPr>
              <a:t>Make the Zoom window as small as possible!</a:t>
            </a:r>
          </a:p>
          <a:p>
            <a:pPr marL="457200" indent="-457200">
              <a:buAutoNum type="arabicParenR"/>
            </a:pPr>
            <a:endParaRPr lang="en-AU" dirty="0">
              <a:sym typeface="Wingdings" pitchFamily="2" charset="2"/>
            </a:endParaRPr>
          </a:p>
          <a:p>
            <a:pPr marL="457200" indent="-457200">
              <a:buAutoNum type="arabicParenR"/>
            </a:pPr>
            <a:r>
              <a:rPr lang="en-AU" dirty="0"/>
              <a:t>Seeing yourself during video chats constantly in real-time is fatiguing. </a:t>
            </a:r>
            <a:r>
              <a:rPr lang="en-AU" dirty="0">
                <a:sym typeface="Wingdings" pitchFamily="2" charset="2"/>
              </a:rPr>
              <a:t> </a:t>
            </a:r>
            <a:r>
              <a:rPr lang="en-AU" i="1" dirty="0">
                <a:solidFill>
                  <a:schemeClr val="accent1"/>
                </a:solidFill>
                <a:sym typeface="Wingdings" pitchFamily="2" charset="2"/>
              </a:rPr>
              <a:t>Use the ”hide self-view” button!</a:t>
            </a:r>
          </a:p>
          <a:p>
            <a:pPr marL="457200" indent="-457200">
              <a:buAutoNum type="arabicParenR"/>
            </a:pPr>
            <a:endParaRPr lang="en-AU" dirty="0">
              <a:sym typeface="Wingdings" pitchFamily="2" charset="2"/>
            </a:endParaRPr>
          </a:p>
          <a:p>
            <a:pPr marL="457200" indent="-457200">
              <a:buAutoNum type="arabicParenR"/>
            </a:pPr>
            <a:r>
              <a:rPr lang="en-AU" dirty="0"/>
              <a:t>Video chats dramatically reduce our usual mobility. </a:t>
            </a:r>
            <a:r>
              <a:rPr lang="en-AU" dirty="0">
                <a:sym typeface="Wingdings" pitchFamily="2" charset="2"/>
              </a:rPr>
              <a:t> </a:t>
            </a:r>
            <a:r>
              <a:rPr lang="en-AU" i="1" dirty="0">
                <a:solidFill>
                  <a:schemeClr val="accent1"/>
                </a:solidFill>
                <a:sym typeface="Wingdings" pitchFamily="2" charset="2"/>
              </a:rPr>
              <a:t>Turn your video off and stretch yourself/walk around… and then join us again!</a:t>
            </a:r>
          </a:p>
          <a:p>
            <a:pPr marL="457200" indent="-457200">
              <a:buAutoNum type="arabicParenR"/>
            </a:pPr>
            <a:endParaRPr lang="en-AU" dirty="0">
              <a:sym typeface="Wingdings" pitchFamily="2" charset="2"/>
            </a:endParaRPr>
          </a:p>
          <a:p>
            <a:pPr marL="457200" indent="-457200">
              <a:buAutoNum type="arabicParenR"/>
            </a:pPr>
            <a:r>
              <a:rPr lang="en-AU" dirty="0"/>
              <a:t>The cognitive load is much higher in video chats. </a:t>
            </a:r>
            <a:r>
              <a:rPr lang="en-AU" dirty="0">
                <a:sym typeface="Wingdings" pitchFamily="2" charset="2"/>
              </a:rPr>
              <a:t> </a:t>
            </a:r>
            <a:r>
              <a:rPr lang="en-AU" i="1" dirty="0">
                <a:solidFill>
                  <a:schemeClr val="accent1"/>
                </a:solidFill>
                <a:sym typeface="Wingdings" pitchFamily="2" charset="2"/>
              </a:rPr>
              <a:t>It is okay if you turn your camera off!</a:t>
            </a:r>
            <a:endParaRPr lang="en-AU" i="1"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8BAB56-8DD0-8142-A10C-74838BDE87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0701" y="0"/>
            <a:ext cx="993299" cy="12241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820964-D6B7-234C-963A-4E95F68C5642}"/>
              </a:ext>
            </a:extLst>
          </p:cNvPr>
          <p:cNvSpPr txBox="1"/>
          <p:nvPr/>
        </p:nvSpPr>
        <p:spPr>
          <a:xfrm>
            <a:off x="149902" y="6310859"/>
            <a:ext cx="8932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1800" dirty="0"/>
              <a:t>Partially taken from </a:t>
            </a:r>
            <a:r>
              <a:rPr lang="en-AU" sz="1800" dirty="0">
                <a:hlinkClick r:id="rId3"/>
              </a:rPr>
              <a:t>https://news.stanford.edu/2021/02/23/four-causes-zoom-fatigue-solutions/</a:t>
            </a:r>
            <a:r>
              <a:rPr lang="en-AU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49315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60648"/>
            <a:ext cx="9144000" cy="6336704"/>
          </a:xfrm>
        </p:spPr>
        <p:txBody>
          <a:bodyPr>
            <a:normAutofit fontScale="92500" lnSpcReduction="20000"/>
          </a:bodyPr>
          <a:lstStyle/>
          <a:p>
            <a:pPr algn="ctr"/>
            <a:endParaRPr lang="en-AU" sz="3600" dirty="0"/>
          </a:p>
          <a:p>
            <a:pPr marL="0" indent="0" algn="ctr">
              <a:buNone/>
            </a:pPr>
            <a:r>
              <a:rPr lang="en-AU" sz="3600" dirty="0"/>
              <a:t>This is (almost) all for today.</a:t>
            </a:r>
          </a:p>
          <a:p>
            <a:pPr marL="0" indent="0" algn="ctr">
              <a:buNone/>
            </a:pPr>
            <a:endParaRPr lang="en-AU" sz="3600" dirty="0"/>
          </a:p>
          <a:p>
            <a:pPr marL="0" indent="0" algn="ctr">
              <a:buNone/>
            </a:pPr>
            <a:r>
              <a:rPr lang="en-AU" sz="3600" dirty="0"/>
              <a:t>The first proper lecture will be on </a:t>
            </a:r>
            <a:br>
              <a:rPr lang="en-AU" sz="3600" dirty="0"/>
            </a:br>
            <a:r>
              <a:rPr lang="en-AU" sz="3600" dirty="0"/>
              <a:t>Wednesday, 3 March 2021. </a:t>
            </a:r>
          </a:p>
          <a:p>
            <a:pPr marL="0" indent="0" algn="ctr">
              <a:buNone/>
            </a:pPr>
            <a:endParaRPr lang="en-AU" sz="3600" dirty="0"/>
          </a:p>
          <a:p>
            <a:pPr marL="0" indent="0" algn="ctr">
              <a:buNone/>
            </a:pPr>
            <a:r>
              <a:rPr lang="en-AU" sz="2600" b="1" dirty="0"/>
              <a:t>In general, </a:t>
            </a:r>
            <a:r>
              <a:rPr lang="en-AU" sz="2600" b="1" strike="sngStrike" dirty="0"/>
              <a:t>rooms and</a:t>
            </a:r>
            <a:r>
              <a:rPr lang="en-AU" sz="2600" b="1" dirty="0"/>
              <a:t> times:</a:t>
            </a:r>
            <a:br>
              <a:rPr lang="en-AU" sz="2600" b="1" dirty="0"/>
            </a:br>
            <a:r>
              <a:rPr lang="en-AU" sz="2600" b="1" dirty="0"/>
              <a:t>Monday, 10.10am-12pm</a:t>
            </a:r>
            <a:br>
              <a:rPr lang="en-AU" sz="2600" b="1" dirty="0"/>
            </a:br>
            <a:r>
              <a:rPr lang="en-AU" sz="2600" b="1" dirty="0"/>
              <a:t>Wednesday, 1.10pm-3pm</a:t>
            </a:r>
          </a:p>
          <a:p>
            <a:pPr marL="0" indent="0" algn="ctr">
              <a:buNone/>
            </a:pPr>
            <a:r>
              <a:rPr lang="en-AU" sz="2200" dirty="0"/>
              <a:t>(please note: these are Adelaide times, and the time zone changes on 4 April)</a:t>
            </a:r>
          </a:p>
          <a:p>
            <a:pPr marL="0" indent="0" algn="ctr">
              <a:buNone/>
            </a:pPr>
            <a:endParaRPr lang="en-AU" sz="2600" b="1" dirty="0"/>
          </a:p>
          <a:p>
            <a:pPr marL="0" indent="0" algn="ctr">
              <a:buNone/>
            </a:pPr>
            <a:r>
              <a:rPr lang="en-AU" sz="2600" b="1" dirty="0"/>
              <a:t>Zoom link: </a:t>
            </a:r>
            <a:r>
              <a:rPr lang="en-AU" sz="1600" b="1" dirty="0">
                <a:hlinkClick r:id="rId2"/>
              </a:rPr>
              <a:t>https://adelaide.zoom.us/j/3233027487?pwd=ZWhseGxvYisrYVVGMFlXMVIzaFFEdz09</a:t>
            </a:r>
            <a:r>
              <a:rPr lang="en-AU" sz="1600" b="1" dirty="0"/>
              <a:t>  </a:t>
            </a:r>
          </a:p>
          <a:p>
            <a:pPr marL="0" indent="0" algn="ctr">
              <a:buNone/>
            </a:pPr>
            <a:endParaRPr lang="en-AU" sz="2600" b="1" dirty="0"/>
          </a:p>
          <a:p>
            <a:pPr marL="0" indent="0" algn="ctr">
              <a:buNone/>
            </a:pPr>
            <a:r>
              <a:rPr lang="en-AU" sz="2600" b="1" dirty="0"/>
              <a:t>Zoom instructions: </a:t>
            </a:r>
            <a:r>
              <a:rPr lang="en-AU" sz="1600" b="1" dirty="0">
                <a:hlinkClick r:id="rId3"/>
              </a:rPr>
              <a:t>https://cs.adelaide.edu.au/~markus/teaching/ZoomGuideForInteractiveSessions.pdf</a:t>
            </a:r>
            <a:r>
              <a:rPr lang="en-AU" sz="1600" b="1" dirty="0"/>
              <a:t> </a:t>
            </a:r>
            <a:endParaRPr lang="en-AU" sz="2600" b="1" dirty="0"/>
          </a:p>
        </p:txBody>
      </p:sp>
    </p:spTree>
    <p:extLst>
      <p:ext uri="{BB962C8B-B14F-4D97-AF65-F5344CB8AC3E}">
        <p14:creationId xmlns:p14="http://schemas.microsoft.com/office/powerpoint/2010/main" val="1178999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1">
            <a:extLst>
              <a:ext uri="{FF2B5EF4-FFF2-40B4-BE49-F238E27FC236}">
                <a16:creationId xmlns:a16="http://schemas.microsoft.com/office/drawing/2014/main" id="{93527E47-1D2F-401F-84DD-8D660E978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864" y="5229200"/>
            <a:ext cx="8229600" cy="850106"/>
          </a:xfrm>
        </p:spPr>
        <p:txBody>
          <a:bodyPr>
            <a:normAutofit fontScale="90000"/>
          </a:bodyPr>
          <a:lstStyle/>
          <a:p>
            <a:r>
              <a:rPr lang="en-US" dirty="0"/>
              <a:t>30 seconds (no talking): </a:t>
            </a:r>
            <a:br>
              <a:rPr lang="en-US" dirty="0"/>
            </a:br>
            <a:r>
              <a:rPr lang="en-US" dirty="0"/>
              <a:t>what is/would be your </a:t>
            </a:r>
            <a:r>
              <a:rPr lang="en-US" u="sng" dirty="0"/>
              <a:t>superpower</a:t>
            </a:r>
            <a:r>
              <a:rPr lang="en-US" dirty="0"/>
              <a:t>?</a:t>
            </a:r>
          </a:p>
        </p:txBody>
      </p:sp>
      <p:pic>
        <p:nvPicPr>
          <p:cNvPr id="1026" name="Picture 2" descr="Not Another Icebreaker! - WorkSMART WorkSMART: Tips for a happier ...">
            <a:extLst>
              <a:ext uri="{FF2B5EF4-FFF2-40B4-BE49-F238E27FC236}">
                <a16:creationId xmlns:a16="http://schemas.microsoft.com/office/drawing/2014/main" id="{E7030A4F-CAF6-4246-934C-B5752956F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433731"/>
            <a:ext cx="4004508" cy="3003381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C6624D-7472-D24F-A00E-D7ABD25132F1}"/>
              </a:ext>
            </a:extLst>
          </p:cNvPr>
          <p:cNvSpPr txBox="1"/>
          <p:nvPr/>
        </p:nvSpPr>
        <p:spPr>
          <a:xfrm>
            <a:off x="4177576" y="6788750"/>
            <a:ext cx="4966424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00" dirty="0"/>
              <a:t>https://</a:t>
            </a:r>
            <a:r>
              <a:rPr lang="en-AU" sz="300" dirty="0" err="1"/>
              <a:t>www.google.com</a:t>
            </a:r>
            <a:r>
              <a:rPr lang="en-AU" sz="300" dirty="0"/>
              <a:t>/</a:t>
            </a:r>
            <a:r>
              <a:rPr lang="en-AU" sz="300" dirty="0" err="1"/>
              <a:t>search?q</a:t>
            </a:r>
            <a:r>
              <a:rPr lang="en-AU" sz="300" dirty="0"/>
              <a:t>=</a:t>
            </a:r>
            <a:r>
              <a:rPr lang="en-AU" sz="300" dirty="0" err="1"/>
              <a:t>ice+breaker&amp;client</a:t>
            </a:r>
            <a:r>
              <a:rPr lang="en-AU" sz="300" dirty="0"/>
              <a:t>=</a:t>
            </a:r>
            <a:r>
              <a:rPr lang="en-AU" sz="300" dirty="0" err="1"/>
              <a:t>firefox-b-d&amp;sxsrf</a:t>
            </a:r>
            <a:r>
              <a:rPr lang="en-AU" sz="300" dirty="0"/>
              <a:t>=ALeKk01uMcv5UZ2e3FZQtdFrdzrg5nPXpA:1595805351045&amp;source=</a:t>
            </a:r>
            <a:r>
              <a:rPr lang="en-AU" sz="300" dirty="0" err="1"/>
              <a:t>lnms&amp;tbm</a:t>
            </a:r>
            <a:r>
              <a:rPr lang="en-AU" sz="300" dirty="0"/>
              <a:t>=</a:t>
            </a:r>
            <a:r>
              <a:rPr lang="en-AU" sz="300" dirty="0" err="1"/>
              <a:t>isch&amp;sa</a:t>
            </a:r>
            <a:r>
              <a:rPr lang="en-AU" sz="300" dirty="0"/>
              <a:t>=</a:t>
            </a:r>
            <a:r>
              <a:rPr lang="en-AU" sz="300" dirty="0" err="1"/>
              <a:t>X&amp;ved</a:t>
            </a:r>
            <a:r>
              <a:rPr lang="en-AU" sz="300" dirty="0"/>
              <a:t>=2ahUKEwjSn9GYhuzqAhVbdCsKHX13A_QQ_AUoAXoECA4QAw&amp;biw=1655&amp;bih=973&amp;dpr=2#imgrc=QCh0iUR6xUm0kM</a:t>
            </a:r>
          </a:p>
        </p:txBody>
      </p:sp>
      <p:pic>
        <p:nvPicPr>
          <p:cNvPr id="1028" name="Picture 4" descr="Icebreaker games: how to get to know your office">
            <a:extLst>
              <a:ext uri="{FF2B5EF4-FFF2-40B4-BE49-F238E27FC236}">
                <a16:creationId xmlns:a16="http://schemas.microsoft.com/office/drawing/2014/main" id="{AEB4DB0D-042B-EA41-A213-7BE6D1BEC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0"/>
            <a:ext cx="5148654" cy="3003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9BCDD6-B02D-414F-A2E6-B48511821D64}"/>
              </a:ext>
            </a:extLst>
          </p:cNvPr>
          <p:cNvSpPr txBox="1"/>
          <p:nvPr/>
        </p:nvSpPr>
        <p:spPr>
          <a:xfrm>
            <a:off x="395536" y="476672"/>
            <a:ext cx="30909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800" dirty="0"/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3560042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1">
            <a:extLst>
              <a:ext uri="{FF2B5EF4-FFF2-40B4-BE49-F238E27FC236}">
                <a16:creationId xmlns:a16="http://schemas.microsoft.com/office/drawing/2014/main" id="{93527E47-1D2F-401F-84DD-8D660E978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864" y="5229200"/>
            <a:ext cx="8229600" cy="850106"/>
          </a:xfrm>
        </p:spPr>
        <p:txBody>
          <a:bodyPr>
            <a:normAutofit fontScale="90000"/>
          </a:bodyPr>
          <a:lstStyle/>
          <a:p>
            <a:r>
              <a:rPr lang="en-US" dirty="0"/>
              <a:t>30 seconds (talking): </a:t>
            </a:r>
            <a:br>
              <a:rPr lang="en-US" dirty="0"/>
            </a:br>
            <a:r>
              <a:rPr lang="en-US" dirty="0"/>
              <a:t>ask your </a:t>
            </a:r>
            <a:r>
              <a:rPr lang="en-US" dirty="0" err="1"/>
              <a:t>neighbour</a:t>
            </a:r>
            <a:r>
              <a:rPr lang="en-US" dirty="0"/>
              <a:t> </a:t>
            </a:r>
            <a:br>
              <a:rPr lang="en-US" dirty="0"/>
            </a:br>
            <a:r>
              <a:rPr lang="en-US" dirty="0"/>
              <a:t>- for his/her </a:t>
            </a:r>
            <a:r>
              <a:rPr lang="en-US" u="sng" dirty="0"/>
              <a:t>name</a:t>
            </a:r>
            <a:br>
              <a:rPr lang="en-US" dirty="0"/>
            </a:br>
            <a:r>
              <a:rPr lang="en-US" dirty="0"/>
              <a:t>- what his/her </a:t>
            </a:r>
            <a:r>
              <a:rPr lang="en-US" u="sng" dirty="0"/>
              <a:t>superpower</a:t>
            </a:r>
            <a:r>
              <a:rPr lang="en-US" dirty="0"/>
              <a:t> is/would be</a:t>
            </a:r>
          </a:p>
        </p:txBody>
      </p:sp>
      <p:pic>
        <p:nvPicPr>
          <p:cNvPr id="1026" name="Picture 2" descr="Not Another Icebreaker! - WorkSMART WorkSMART: Tips for a happier ...">
            <a:extLst>
              <a:ext uri="{FF2B5EF4-FFF2-40B4-BE49-F238E27FC236}">
                <a16:creationId xmlns:a16="http://schemas.microsoft.com/office/drawing/2014/main" id="{E7030A4F-CAF6-4246-934C-B5752956FC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433731"/>
            <a:ext cx="4004508" cy="3003381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C6624D-7472-D24F-A00E-D7ABD25132F1}"/>
              </a:ext>
            </a:extLst>
          </p:cNvPr>
          <p:cNvSpPr txBox="1"/>
          <p:nvPr/>
        </p:nvSpPr>
        <p:spPr>
          <a:xfrm>
            <a:off x="4177576" y="6788750"/>
            <a:ext cx="4966424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300" dirty="0"/>
              <a:t>https://</a:t>
            </a:r>
            <a:r>
              <a:rPr lang="en-AU" sz="300" dirty="0" err="1"/>
              <a:t>www.google.com</a:t>
            </a:r>
            <a:r>
              <a:rPr lang="en-AU" sz="300" dirty="0"/>
              <a:t>/</a:t>
            </a:r>
            <a:r>
              <a:rPr lang="en-AU" sz="300" dirty="0" err="1"/>
              <a:t>search?q</a:t>
            </a:r>
            <a:r>
              <a:rPr lang="en-AU" sz="300" dirty="0"/>
              <a:t>=</a:t>
            </a:r>
            <a:r>
              <a:rPr lang="en-AU" sz="300" dirty="0" err="1"/>
              <a:t>ice+breaker&amp;client</a:t>
            </a:r>
            <a:r>
              <a:rPr lang="en-AU" sz="300" dirty="0"/>
              <a:t>=</a:t>
            </a:r>
            <a:r>
              <a:rPr lang="en-AU" sz="300" dirty="0" err="1"/>
              <a:t>firefox-b-d&amp;sxsrf</a:t>
            </a:r>
            <a:r>
              <a:rPr lang="en-AU" sz="300" dirty="0"/>
              <a:t>=ALeKk01uMcv5UZ2e3FZQtdFrdzrg5nPXpA:1595805351045&amp;source=</a:t>
            </a:r>
            <a:r>
              <a:rPr lang="en-AU" sz="300" dirty="0" err="1"/>
              <a:t>lnms&amp;tbm</a:t>
            </a:r>
            <a:r>
              <a:rPr lang="en-AU" sz="300" dirty="0"/>
              <a:t>=</a:t>
            </a:r>
            <a:r>
              <a:rPr lang="en-AU" sz="300" dirty="0" err="1"/>
              <a:t>isch&amp;sa</a:t>
            </a:r>
            <a:r>
              <a:rPr lang="en-AU" sz="300" dirty="0"/>
              <a:t>=</a:t>
            </a:r>
            <a:r>
              <a:rPr lang="en-AU" sz="300" dirty="0" err="1"/>
              <a:t>X&amp;ved</a:t>
            </a:r>
            <a:r>
              <a:rPr lang="en-AU" sz="300" dirty="0"/>
              <a:t>=2ahUKEwjSn9GYhuzqAhVbdCsKHX13A_QQ_AUoAXoECA4QAw&amp;biw=1655&amp;bih=973&amp;dpr=2#imgrc=QCh0iUR6xUm0kM</a:t>
            </a:r>
          </a:p>
        </p:txBody>
      </p:sp>
      <p:pic>
        <p:nvPicPr>
          <p:cNvPr id="1028" name="Picture 4" descr="Icebreaker games: how to get to know your office">
            <a:extLst>
              <a:ext uri="{FF2B5EF4-FFF2-40B4-BE49-F238E27FC236}">
                <a16:creationId xmlns:a16="http://schemas.microsoft.com/office/drawing/2014/main" id="{AEB4DB0D-042B-EA41-A213-7BE6D1BEC9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3928" y="0"/>
            <a:ext cx="5148654" cy="3003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79BCDD6-B02D-414F-A2E6-B48511821D64}"/>
              </a:ext>
            </a:extLst>
          </p:cNvPr>
          <p:cNvSpPr txBox="1"/>
          <p:nvPr/>
        </p:nvSpPr>
        <p:spPr>
          <a:xfrm>
            <a:off x="395536" y="476672"/>
            <a:ext cx="309091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sz="4800" dirty="0"/>
              <a:t>ACTIVITY</a:t>
            </a:r>
          </a:p>
        </p:txBody>
      </p:sp>
    </p:spTree>
    <p:extLst>
      <p:ext uri="{BB962C8B-B14F-4D97-AF65-F5344CB8AC3E}">
        <p14:creationId xmlns:p14="http://schemas.microsoft.com/office/powerpoint/2010/main" val="20751432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865418C-18A1-6247-9711-4952221B8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844550"/>
            <a:ext cx="3429000" cy="5168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D84E946-CCE4-DA47-9F2F-C4E0E5F5FC27}"/>
              </a:ext>
            </a:extLst>
          </p:cNvPr>
          <p:cNvSpPr txBox="1"/>
          <p:nvPr/>
        </p:nvSpPr>
        <p:spPr>
          <a:xfrm>
            <a:off x="5199000" y="1700808"/>
            <a:ext cx="29038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My superpower:</a:t>
            </a:r>
          </a:p>
          <a:p>
            <a:endParaRPr lang="en-AU" dirty="0"/>
          </a:p>
          <a:p>
            <a:r>
              <a:rPr lang="en-AU" dirty="0"/>
              <a:t>Writing bug-free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6130AE-A95A-8041-B7EE-E4CDA46689BD}"/>
              </a:ext>
            </a:extLst>
          </p:cNvPr>
          <p:cNvSpPr txBox="1"/>
          <p:nvPr/>
        </p:nvSpPr>
        <p:spPr>
          <a:xfrm>
            <a:off x="251520" y="6013450"/>
            <a:ext cx="5378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Associate Professor </a:t>
            </a:r>
            <a:r>
              <a:rPr lang="en-AU" u="sng" dirty="0"/>
              <a:t>Markus</a:t>
            </a:r>
            <a:r>
              <a:rPr lang="en-AU" dirty="0"/>
              <a:t> Wagner</a:t>
            </a:r>
          </a:p>
        </p:txBody>
      </p:sp>
      <p:pic>
        <p:nvPicPr>
          <p:cNvPr id="3082" name="Picture 10" descr="Software Bugs Stock Illustrations – 833 Software Bugs Stock ...">
            <a:extLst>
              <a:ext uri="{FF2B5EF4-FFF2-40B4-BE49-F238E27FC236}">
                <a16:creationId xmlns:a16="http://schemas.microsoft.com/office/drawing/2014/main" id="{1DE71155-4F31-BC4A-90C6-8D490AC1D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2876488"/>
            <a:ext cx="3816424" cy="3816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54259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endParaRPr lang="en-AU" sz="3600" dirty="0"/>
          </a:p>
          <a:p>
            <a:pPr marL="0" indent="0" algn="ctr">
              <a:buNone/>
            </a:pPr>
            <a:r>
              <a:rPr lang="en-AU" sz="3600" dirty="0"/>
              <a:t>This course is special.</a:t>
            </a:r>
          </a:p>
          <a:p>
            <a:pPr marL="0" indent="0" algn="ctr">
              <a:buNone/>
            </a:pPr>
            <a:endParaRPr lang="en-AU" sz="3600" dirty="0"/>
          </a:p>
          <a:p>
            <a:pPr marL="0" indent="0" algn="ctr">
              <a:buNone/>
            </a:pPr>
            <a:r>
              <a:rPr lang="en-AU" sz="3600" dirty="0"/>
              <a:t>Why?</a:t>
            </a:r>
          </a:p>
        </p:txBody>
      </p:sp>
    </p:spTree>
    <p:extLst>
      <p:ext uri="{BB962C8B-B14F-4D97-AF65-F5344CB8AC3E}">
        <p14:creationId xmlns:p14="http://schemas.microsoft.com/office/powerpoint/2010/main" val="1160450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://www0.cs.ucl.ac.uk/staff/J.Petke/images/JPetk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721" y="4172888"/>
            <a:ext cx="1437126" cy="215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orcovado, Rio de Janeiro, January 2016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84" b="16403"/>
          <a:stretch/>
        </p:blipFill>
        <p:spPr bwMode="auto">
          <a:xfrm>
            <a:off x="6807306" y="1270627"/>
            <a:ext cx="1859033" cy="2036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://earlbarr.com/images/earl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3434" y="4343488"/>
            <a:ext cx="1795756" cy="1979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radley Alexander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1270627"/>
            <a:ext cx="1886198" cy="188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http://cs.adelaide.edu.au/%7Emarkus/layout/mw-cyclists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543" y="1384398"/>
            <a:ext cx="2061066" cy="215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850106"/>
          </a:xfrm>
        </p:spPr>
        <p:txBody>
          <a:bodyPr/>
          <a:lstStyle/>
          <a:p>
            <a:r>
              <a:rPr lang="en-AU" dirty="0"/>
              <a:t>Reason 1/2: Lecturers</a:t>
            </a:r>
          </a:p>
        </p:txBody>
      </p:sp>
      <p:pic>
        <p:nvPicPr>
          <p:cNvPr id="2050" name="Picture 2" descr="Marcella Scoczynski Ribeiro Martins">
            <a:extLst>
              <a:ext uri="{FF2B5EF4-FFF2-40B4-BE49-F238E27FC236}">
                <a16:creationId xmlns:a16="http://schemas.microsoft.com/office/drawing/2014/main" id="{1E76D4F1-D9F4-1443-B6DD-22B0D33D04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0566" y="4681839"/>
            <a:ext cx="1219200" cy="162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A8107256-0883-374B-890C-18B35EBA4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7699" y="3909888"/>
            <a:ext cx="1460748" cy="168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6BD69F47-E80A-EE40-84CC-ACC8E218FBB7}"/>
              </a:ext>
            </a:extLst>
          </p:cNvPr>
          <p:cNvSpPr txBox="1"/>
          <p:nvPr/>
        </p:nvSpPr>
        <p:spPr>
          <a:xfrm>
            <a:off x="-36512" y="6309320"/>
            <a:ext cx="4434227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1600" dirty="0"/>
              <a:t>Earl and </a:t>
            </a:r>
            <a:r>
              <a:rPr lang="en-AU" sz="1600" dirty="0" err="1"/>
              <a:t>Justyna</a:t>
            </a:r>
            <a:r>
              <a:rPr lang="en-AU" sz="1600" dirty="0"/>
              <a:t>: from University College London</a:t>
            </a:r>
          </a:p>
          <a:p>
            <a:r>
              <a:rPr lang="en-AU" sz="1600" dirty="0"/>
              <a:t>These lectures via Zoom!</a:t>
            </a:r>
          </a:p>
        </p:txBody>
      </p:sp>
    </p:spTree>
    <p:extLst>
      <p:ext uri="{BB962C8B-B14F-4D97-AF65-F5344CB8AC3E}">
        <p14:creationId xmlns:p14="http://schemas.microsoft.com/office/powerpoint/2010/main" val="18097394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4">
            <a:extLst>
              <a:ext uri="{FF2B5EF4-FFF2-40B4-BE49-F238E27FC236}">
                <a16:creationId xmlns:a16="http://schemas.microsoft.com/office/drawing/2014/main" id="{63F03D31-CF2F-2745-890A-B263F7DFC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7699" y="3909888"/>
            <a:ext cx="1460748" cy="168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Marcella Scoczynski Ribeiro Martins">
            <a:extLst>
              <a:ext uri="{FF2B5EF4-FFF2-40B4-BE49-F238E27FC236}">
                <a16:creationId xmlns:a16="http://schemas.microsoft.com/office/drawing/2014/main" id="{4526A267-3862-2C44-90D2-82F39C497F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0566" y="4681839"/>
            <a:ext cx="1219200" cy="1625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://www0.cs.ucl.ac.uk/staff/J.Petke/images/JPetke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721" y="4172888"/>
            <a:ext cx="1437126" cy="2159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orcovado, Rio de Janeiro, January 2016"/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684" b="16403"/>
          <a:stretch/>
        </p:blipFill>
        <p:spPr bwMode="auto">
          <a:xfrm>
            <a:off x="6807306" y="1270627"/>
            <a:ext cx="1859033" cy="2036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://earlbarr.com/images/earl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3434" y="4343488"/>
            <a:ext cx="1795756" cy="1979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2" name="Picture 10" descr="radley Alexander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9952" y="1270627"/>
            <a:ext cx="1886198" cy="1886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http://cs.adelaide.edu.au/%7Emarkus/layout/mw-cyclists.jp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543" y="1384398"/>
            <a:ext cx="2061066" cy="21595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-36512" y="6309320"/>
            <a:ext cx="4434227" cy="5847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sz="1600" dirty="0"/>
              <a:t>Earl and </a:t>
            </a:r>
            <a:r>
              <a:rPr lang="en-AU" sz="1600" dirty="0" err="1"/>
              <a:t>Justyna</a:t>
            </a:r>
            <a:r>
              <a:rPr lang="en-AU" sz="1600" dirty="0"/>
              <a:t>: from University College London</a:t>
            </a:r>
          </a:p>
          <a:p>
            <a:r>
              <a:rPr lang="en-AU" sz="1600" dirty="0"/>
              <a:t>These lectures via Zoom!</a:t>
            </a:r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67544" y="332656"/>
            <a:ext cx="8229600" cy="850106"/>
          </a:xfrm>
        </p:spPr>
        <p:txBody>
          <a:bodyPr/>
          <a:lstStyle/>
          <a:p>
            <a:r>
              <a:rPr lang="en-AU" dirty="0"/>
              <a:t>Reason 1/2: Lecturers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86E4773-CAD4-6A47-9FC6-189B9C5146DF}"/>
              </a:ext>
            </a:extLst>
          </p:cNvPr>
          <p:cNvSpPr txBox="1"/>
          <p:nvPr/>
        </p:nvSpPr>
        <p:spPr>
          <a:xfrm>
            <a:off x="-161536" y="1235336"/>
            <a:ext cx="9487759" cy="5711333"/>
          </a:xfrm>
          <a:prstGeom prst="rect">
            <a:avLst/>
          </a:prstGeom>
          <a:solidFill>
            <a:schemeClr val="bg1">
              <a:alpha val="74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D6E08EC-B8CB-1F45-AC3E-44BC956461D3}"/>
              </a:ext>
            </a:extLst>
          </p:cNvPr>
          <p:cNvSpPr txBox="1"/>
          <p:nvPr/>
        </p:nvSpPr>
        <p:spPr>
          <a:xfrm>
            <a:off x="-21027" y="4362013"/>
            <a:ext cx="195919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Combinatorial</a:t>
            </a:r>
            <a:br>
              <a:rPr lang="en-AU" dirty="0"/>
            </a:br>
            <a:r>
              <a:rPr lang="en-AU" dirty="0"/>
              <a:t>interaction</a:t>
            </a:r>
            <a:br>
              <a:rPr lang="en-AU"/>
            </a:br>
            <a:r>
              <a:rPr lang="en-AU"/>
              <a:t>testing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81C66BC-71A9-594C-B744-4A3951F60AC2}"/>
              </a:ext>
            </a:extLst>
          </p:cNvPr>
          <p:cNvSpPr txBox="1"/>
          <p:nvPr/>
        </p:nvSpPr>
        <p:spPr>
          <a:xfrm>
            <a:off x="1819841" y="5108991"/>
            <a:ext cx="201048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Automatic</a:t>
            </a:r>
            <a:br>
              <a:rPr lang="en-AU" dirty="0"/>
            </a:br>
            <a:r>
              <a:rPr lang="en-AU" dirty="0"/>
              <a:t>software</a:t>
            </a:r>
            <a:br>
              <a:rPr lang="en-AU" dirty="0"/>
            </a:br>
            <a:r>
              <a:rPr lang="en-AU" dirty="0"/>
              <a:t>transplantation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02E5FE2-00C9-0245-B828-6E4977B8A5F1}"/>
              </a:ext>
            </a:extLst>
          </p:cNvPr>
          <p:cNvSpPr txBox="1"/>
          <p:nvPr/>
        </p:nvSpPr>
        <p:spPr>
          <a:xfrm>
            <a:off x="4582344" y="1618335"/>
            <a:ext cx="9188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Bug</a:t>
            </a:r>
            <a:br>
              <a:rPr lang="en-AU" dirty="0"/>
            </a:br>
            <a:r>
              <a:rPr lang="en-AU" dirty="0"/>
              <a:t>fixing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8BF7F32-F549-224F-A52A-F5EACA7EA441}"/>
              </a:ext>
            </a:extLst>
          </p:cNvPr>
          <p:cNvSpPr txBox="1"/>
          <p:nvPr/>
        </p:nvSpPr>
        <p:spPr>
          <a:xfrm>
            <a:off x="1245890" y="1856250"/>
            <a:ext cx="178927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Optimisation</a:t>
            </a:r>
            <a:br>
              <a:rPr lang="en-AU" dirty="0"/>
            </a:br>
            <a:r>
              <a:rPr lang="en-AU" dirty="0"/>
              <a:t>in general </a:t>
            </a:r>
            <a:br>
              <a:rPr lang="en-AU" dirty="0"/>
            </a:br>
            <a:r>
              <a:rPr lang="en-AU" dirty="0"/>
              <a:t>and UoA </a:t>
            </a:r>
            <a:br>
              <a:rPr lang="en-AU" dirty="0"/>
            </a:br>
            <a:r>
              <a:rPr lang="en-AU" dirty="0"/>
              <a:t>projects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C95C6DE-E513-F04C-97EA-C97B6D470403}"/>
              </a:ext>
            </a:extLst>
          </p:cNvPr>
          <p:cNvSpPr txBox="1"/>
          <p:nvPr/>
        </p:nvSpPr>
        <p:spPr>
          <a:xfrm rot="3697766">
            <a:off x="7055236" y="5238130"/>
            <a:ext cx="1789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Optimisation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CB89794-6812-914D-AF26-D3DEB871D1CF}"/>
              </a:ext>
            </a:extLst>
          </p:cNvPr>
          <p:cNvSpPr txBox="1"/>
          <p:nvPr/>
        </p:nvSpPr>
        <p:spPr>
          <a:xfrm>
            <a:off x="7038639" y="1688655"/>
            <a:ext cx="16193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AU" dirty="0"/>
              <a:t>Mining</a:t>
            </a:r>
            <a:br>
              <a:rPr lang="en-AU" dirty="0"/>
            </a:br>
            <a:r>
              <a:rPr lang="en-AU" dirty="0"/>
              <a:t>software</a:t>
            </a:r>
            <a:br>
              <a:rPr lang="en-AU" dirty="0"/>
            </a:br>
            <a:r>
              <a:rPr lang="en-AU" dirty="0"/>
              <a:t>repositories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B4C6822-CAF2-C846-BED2-6FF3DFC1BB66}"/>
              </a:ext>
            </a:extLst>
          </p:cNvPr>
          <p:cNvSpPr txBox="1"/>
          <p:nvPr/>
        </p:nvSpPr>
        <p:spPr>
          <a:xfrm>
            <a:off x="4832400" y="4397334"/>
            <a:ext cx="126208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/>
              <a:t>Bounty hunting</a:t>
            </a:r>
          </a:p>
        </p:txBody>
      </p:sp>
    </p:spTree>
    <p:extLst>
      <p:ext uri="{BB962C8B-B14F-4D97-AF65-F5344CB8AC3E}">
        <p14:creationId xmlns:p14="http://schemas.microsoft.com/office/powerpoint/2010/main" val="19647966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Reason 2/2: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44522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Many activities in software engineering involve </a:t>
            </a:r>
            <a:r>
              <a:rPr lang="en-US" dirty="0">
                <a:solidFill>
                  <a:srgbClr val="FF0000"/>
                </a:solidFill>
              </a:rPr>
              <a:t>an element of search</a:t>
            </a:r>
            <a:r>
              <a:rPr lang="en-US" dirty="0"/>
              <a:t>. </a:t>
            </a:r>
          </a:p>
          <a:p>
            <a:r>
              <a:rPr lang="en-US" dirty="0"/>
              <a:t>Some examples include selection of requirements, </a:t>
            </a:r>
            <a:r>
              <a:rPr lang="en-US" dirty="0" err="1"/>
              <a:t>localisation</a:t>
            </a:r>
            <a:r>
              <a:rPr lang="en-US" dirty="0"/>
              <a:t> and correction of defects, and the </a:t>
            </a:r>
            <a:r>
              <a:rPr lang="en-US" dirty="0" err="1"/>
              <a:t>optimisation</a:t>
            </a:r>
            <a:r>
              <a:rPr lang="en-US" dirty="0"/>
              <a:t> of test coverage. </a:t>
            </a:r>
          </a:p>
          <a:p>
            <a:r>
              <a:rPr lang="en-US" dirty="0"/>
              <a:t>The fast-growing field of Search-Based Software Engineering (SBSE) applies </a:t>
            </a:r>
            <a:r>
              <a:rPr lang="en-US" dirty="0">
                <a:solidFill>
                  <a:srgbClr val="FF0000"/>
                </a:solidFill>
              </a:rPr>
              <a:t>computing resources</a:t>
            </a:r>
            <a:r>
              <a:rPr lang="en-US" dirty="0"/>
              <a:t> to these search problems to </a:t>
            </a:r>
            <a:r>
              <a:rPr lang="en-US" dirty="0">
                <a:solidFill>
                  <a:srgbClr val="FF0000"/>
                </a:solidFill>
              </a:rPr>
              <a:t>improve the efficiency and quality</a:t>
            </a:r>
            <a:r>
              <a:rPr lang="en-US" dirty="0"/>
              <a:t> of software engineering processes. </a:t>
            </a:r>
          </a:p>
          <a:p>
            <a:r>
              <a:rPr lang="en-US" dirty="0"/>
              <a:t>This course aims to introduce you to a wide range of SBSE terminology, techniques, and processes. </a:t>
            </a:r>
          </a:p>
          <a:p>
            <a:r>
              <a:rPr lang="en-US" dirty="0"/>
              <a:t>Assessment: </a:t>
            </a:r>
            <a:br>
              <a:rPr lang="en-US" dirty="0"/>
            </a:br>
            <a:r>
              <a:rPr lang="en-US" dirty="0"/>
              <a:t>group work + spotlight talks + essays + quizzes</a:t>
            </a:r>
            <a:br>
              <a:rPr lang="en-US" dirty="0"/>
            </a:br>
            <a:r>
              <a:rPr lang="en-US" dirty="0"/>
              <a:t>(with feedback from us)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2873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Reason 2/2: Content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12776"/>
            <a:ext cx="8229600" cy="544522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What is also special about this course:</a:t>
            </a:r>
          </a:p>
          <a:p>
            <a:r>
              <a:rPr lang="en-US" dirty="0"/>
              <a:t>exposure to bleeding-edge research</a:t>
            </a:r>
          </a:p>
          <a:p>
            <a:r>
              <a:rPr lang="en-US" dirty="0"/>
              <a:t>It shows that we are the Number 1 Computer Science Department in South-East Asia and Australasia (rank 40 worldwide) 2021 </a:t>
            </a:r>
            <a:r>
              <a:rPr lang="en-US" dirty="0">
                <a:hlinkClick r:id="rId2"/>
              </a:rPr>
              <a:t>http://www.shanghairanking.com/Shanghairanking-Subject-Rankings/computer-science-engineering.html</a:t>
            </a:r>
            <a:r>
              <a:rPr lang="en-US" dirty="0"/>
              <a:t> </a:t>
            </a:r>
          </a:p>
          <a:p>
            <a:r>
              <a:rPr lang="en-US" dirty="0"/>
              <a:t>Number 2 in the World in Computer Vision, </a:t>
            </a:r>
            <a:r>
              <a:rPr lang="en-US" dirty="0">
                <a:hlinkClick r:id="rId3"/>
              </a:rPr>
              <a:t>http://csrankings.org/#/index?vision&amp;world</a:t>
            </a:r>
            <a:r>
              <a:rPr lang="en-US" dirty="0"/>
              <a:t> </a:t>
            </a:r>
          </a:p>
          <a:p>
            <a:r>
              <a:rPr lang="en-US" dirty="0"/>
              <a:t>World leading in a few areas, </a:t>
            </a:r>
            <a:r>
              <a:rPr lang="en-US" dirty="0">
                <a:hlinkClick r:id="rId4"/>
              </a:rPr>
              <a:t>https://www.adelaide.edu.au/research-services/era-publications/excellence-in-research-for-australia-era#era-2018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So far:</a:t>
            </a:r>
          </a:p>
          <a:p>
            <a:r>
              <a:rPr lang="en-US" dirty="0"/>
              <a:t>I have written &gt;14 papers with Bachelor/Master students</a:t>
            </a:r>
          </a:p>
          <a:p>
            <a:r>
              <a:rPr lang="en-US" dirty="0"/>
              <a:t>5 of them have then joined us (or others) as PhD students</a:t>
            </a:r>
          </a:p>
        </p:txBody>
      </p:sp>
    </p:spTree>
    <p:extLst>
      <p:ext uri="{BB962C8B-B14F-4D97-AF65-F5344CB8AC3E}">
        <p14:creationId xmlns:p14="http://schemas.microsoft.com/office/powerpoint/2010/main" val="2523190118"/>
      </p:ext>
    </p:extLst>
  </p:cSld>
  <p:clrMapOvr>
    <a:masterClrMapping/>
  </p:clrMapOvr>
</p:sld>
</file>

<file path=ppt/theme/theme1.xml><?xml version="1.0" encoding="utf-8"?>
<a:theme xmlns:a="http://schemas.openxmlformats.org/drawingml/2006/main" name="UofA Bonython Template">
  <a:themeElements>
    <a:clrScheme name="Custom UofA">
      <a:dk1>
        <a:sysClr val="windowText" lastClr="000000"/>
      </a:dk1>
      <a:lt1>
        <a:sysClr val="window" lastClr="FFFFFF"/>
      </a:lt1>
      <a:dk2>
        <a:srgbClr val="0F497B"/>
      </a:dk2>
      <a:lt2>
        <a:srgbClr val="EEECE1"/>
      </a:lt2>
      <a:accent1>
        <a:srgbClr val="005A9C"/>
      </a:accent1>
      <a:accent2>
        <a:srgbClr val="ED1C2E"/>
      </a:accent2>
      <a:accent3>
        <a:srgbClr val="B38808"/>
      </a:accent3>
      <a:accent4>
        <a:srgbClr val="4391CA"/>
      </a:accent4>
      <a:accent5>
        <a:srgbClr val="C7DAEA"/>
      </a:accent5>
      <a:accent6>
        <a:srgbClr val="D6B400"/>
      </a:accent6>
      <a:hlink>
        <a:srgbClr val="0070C0"/>
      </a:hlink>
      <a:folHlink>
        <a:srgbClr val="C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UoA_PPT2.potx</Template>
  <TotalTime>22768</TotalTime>
  <Words>710</Words>
  <Application>Microsoft Macintosh PowerPoint</Application>
  <PresentationFormat>On-screen Show (4:3)</PresentationFormat>
  <Paragraphs>75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Arial Narrow</vt:lpstr>
      <vt:lpstr>Georgia</vt:lpstr>
      <vt:lpstr>Times New Roman</vt:lpstr>
      <vt:lpstr>UofA Bonython Template</vt:lpstr>
      <vt:lpstr>Course: Search-Based Software Engineering</vt:lpstr>
      <vt:lpstr>30 seconds (no talking):  what is/would be your superpower?</vt:lpstr>
      <vt:lpstr>30 seconds (talking):  ask your neighbour  - for his/her name - what his/her superpower is/would be</vt:lpstr>
      <vt:lpstr>PowerPoint Presentation</vt:lpstr>
      <vt:lpstr>PowerPoint Presentation</vt:lpstr>
      <vt:lpstr>Reason 1/2: Lecturers</vt:lpstr>
      <vt:lpstr>Reason 1/2: Lecturers</vt:lpstr>
      <vt:lpstr>Reason 2/2: Content</vt:lpstr>
      <vt:lpstr>Reason 2/2: Content</vt:lpstr>
      <vt:lpstr>Main Staff</vt:lpstr>
      <vt:lpstr>Course  Website</vt:lpstr>
      <vt:lpstr>Zoom fatigue</vt:lpstr>
      <vt:lpstr>PowerPoint Presentation</vt:lpstr>
    </vt:vector>
  </TitlesOfParts>
  <Company>cs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First Year Computer Science</dc:title>
  <dc:creator>Tat-Jun Chin</dc:creator>
  <cp:lastModifiedBy>Markus Wagner</cp:lastModifiedBy>
  <cp:revision>599</cp:revision>
  <cp:lastPrinted>2018-07-22T10:30:52Z</cp:lastPrinted>
  <dcterms:created xsi:type="dcterms:W3CDTF">2010-02-23T00:12:38Z</dcterms:created>
  <dcterms:modified xsi:type="dcterms:W3CDTF">2021-02-28T10:50:02Z</dcterms:modified>
</cp:coreProperties>
</file>